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73" r:id="rId6"/>
    <p:sldId id="262" r:id="rId7"/>
    <p:sldId id="258" r:id="rId8"/>
    <p:sldId id="257" r:id="rId9"/>
    <p:sldId id="271" r:id="rId10"/>
    <p:sldId id="263" r:id="rId11"/>
    <p:sldId id="264" r:id="rId12"/>
    <p:sldId id="265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02/12/2021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crowd.com.br/judge/en/categories" TargetMode="External"/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rms.gle/BWwfCRQ8UaMLSo548" TargetMode="External"/><Relationship Id="rId5" Type="http://schemas.openxmlformats.org/officeDocument/2006/relationships/hyperlink" Target="https://forms.gle/X69peUN6z8jsttWc8" TargetMode="External"/><Relationship Id="rId4" Type="http://schemas.openxmlformats.org/officeDocument/2006/relationships/hyperlink" Target="https://onlinejudge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ckerrank.com/trees-1637755298" TargetMode="External"/><Relationship Id="rId2" Type="http://schemas.openxmlformats.org/officeDocument/2006/relationships/hyperlink" Target="http://www.hackerrank.com/letscode-163775114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hackerrank.com/sortingprob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Sistema </a:t>
            </a:r>
            <a:r>
              <a:rPr lang="en-IE" sz="2400" dirty="0" err="1"/>
              <a:t>distribuído</a:t>
            </a:r>
            <a:r>
              <a:rPr lang="en-IE" sz="2400" dirty="0"/>
              <a:t> de </a:t>
            </a:r>
            <a:r>
              <a:rPr lang="en-IE" sz="2400" dirty="0" err="1"/>
              <a:t>controle</a:t>
            </a:r>
            <a:r>
              <a:rPr lang="en-IE" sz="2400" dirty="0"/>
              <a:t> de </a:t>
            </a:r>
            <a:r>
              <a:rPr lang="en-IE" sz="2400" dirty="0" err="1"/>
              <a:t>versão</a:t>
            </a:r>
            <a:endParaRPr lang="en-IE" sz="2400" dirty="0"/>
          </a:p>
          <a:p>
            <a:pPr lvl="1"/>
            <a:r>
              <a:rPr lang="en-IE" sz="2000" dirty="0" err="1"/>
              <a:t>Sistemas</a:t>
            </a:r>
            <a:r>
              <a:rPr lang="en-IE" sz="2000" dirty="0"/>
              <a:t> </a:t>
            </a:r>
            <a:r>
              <a:rPr lang="en-IE" sz="2000" dirty="0" err="1"/>
              <a:t>centralizados</a:t>
            </a:r>
            <a:r>
              <a:rPr lang="en-IE" sz="2000" dirty="0"/>
              <a:t>: SVN, IBM ClearCase, Perforce, etc.</a:t>
            </a:r>
          </a:p>
          <a:p>
            <a:r>
              <a:rPr lang="en-IE" sz="2400" dirty="0" err="1"/>
              <a:t>Gerenciamento</a:t>
            </a:r>
            <a:r>
              <a:rPr lang="en-IE" sz="2400" dirty="0"/>
              <a:t> </a:t>
            </a:r>
            <a:r>
              <a:rPr lang="en-IE" sz="2400" dirty="0" err="1"/>
              <a:t>mais</a:t>
            </a:r>
            <a:r>
              <a:rPr lang="en-IE" sz="2400" dirty="0"/>
              <a:t> simples das branches</a:t>
            </a:r>
          </a:p>
          <a:p>
            <a:pPr lvl="1"/>
            <a:r>
              <a:rPr lang="en-IE" sz="2000" dirty="0"/>
              <a:t>Branch: Uma </a:t>
            </a:r>
            <a:r>
              <a:rPr lang="en-IE" sz="2000" dirty="0" err="1"/>
              <a:t>ramificação</a:t>
            </a:r>
            <a:r>
              <a:rPr lang="en-IE" sz="2000" dirty="0"/>
              <a:t> do </a:t>
            </a:r>
            <a:r>
              <a:rPr lang="en-IE" sz="2000" dirty="0" err="1"/>
              <a:t>repositório</a:t>
            </a:r>
            <a:r>
              <a:rPr lang="en-IE" sz="2000" dirty="0"/>
              <a:t> com </a:t>
            </a:r>
            <a:r>
              <a:rPr lang="en-IE" sz="2000" dirty="0" err="1"/>
              <a:t>novas</a:t>
            </a:r>
            <a:r>
              <a:rPr lang="en-IE" sz="2000" dirty="0"/>
              <a:t> </a:t>
            </a:r>
            <a:r>
              <a:rPr lang="en-IE" sz="2000" dirty="0" err="1"/>
              <a:t>alterações</a:t>
            </a:r>
            <a:r>
              <a:rPr lang="en-IE" sz="2000" dirty="0"/>
              <a:t> (bug fix, new feature, etc.)</a:t>
            </a:r>
          </a:p>
          <a:p>
            <a:r>
              <a:rPr lang="en-IE" sz="2400" dirty="0"/>
              <a:t>Git </a:t>
            </a:r>
            <a:r>
              <a:rPr lang="en-IE" sz="2400" dirty="0" err="1"/>
              <a:t>armazena</a:t>
            </a:r>
            <a:r>
              <a:rPr lang="en-IE" sz="2400" dirty="0"/>
              <a:t> “</a:t>
            </a:r>
            <a:r>
              <a:rPr lang="en-IE" sz="2400" dirty="0" err="1"/>
              <a:t>fotografias</a:t>
            </a:r>
            <a:r>
              <a:rPr lang="en-IE" sz="2400" dirty="0"/>
              <a:t>” do </a:t>
            </a:r>
            <a:r>
              <a:rPr lang="en-IE" sz="2400" dirty="0" err="1"/>
              <a:t>repositório</a:t>
            </a:r>
            <a:r>
              <a:rPr lang="en-IE" sz="2400" dirty="0"/>
              <a:t> com o tempo.</a:t>
            </a:r>
          </a:p>
          <a:p>
            <a:endParaRPr lang="en-IE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12A2F-374D-47DA-AD98-CE9ECA0F4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864" y="3996977"/>
            <a:ext cx="6430272" cy="24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96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O que é?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Arquivos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um </a:t>
            </a:r>
            <a:r>
              <a:rPr lang="en-IE" dirty="0" err="1"/>
              <a:t>repositório</a:t>
            </a:r>
            <a:r>
              <a:rPr lang="en-IE" dirty="0"/>
              <a:t> Git </a:t>
            </a:r>
            <a:r>
              <a:rPr lang="en-IE" dirty="0" err="1"/>
              <a:t>podem</a:t>
            </a:r>
            <a:r>
              <a:rPr lang="en-IE" dirty="0"/>
              <a:t> </a:t>
            </a:r>
            <a:r>
              <a:rPr lang="en-IE" dirty="0" err="1"/>
              <a:t>estar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3 </a:t>
            </a:r>
            <a:r>
              <a:rPr lang="en-IE" dirty="0" err="1"/>
              <a:t>estados</a:t>
            </a:r>
            <a:r>
              <a:rPr lang="en-IE" dirty="0"/>
              <a:t>: </a:t>
            </a:r>
            <a:r>
              <a:rPr lang="en-IE" b="1" dirty="0"/>
              <a:t>modified, staged, and committed</a:t>
            </a:r>
            <a:r>
              <a:rPr lang="en-IE" dirty="0"/>
              <a:t>:</a:t>
            </a:r>
          </a:p>
          <a:p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E28FA-5D1E-4C6C-8089-5DBEC2FE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258" y="2690326"/>
            <a:ext cx="6325483" cy="348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94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6150F-96A0-42C2-9764-0C2E3C9A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Git – </a:t>
            </a:r>
            <a:r>
              <a:rPr lang="en-IE" dirty="0" err="1"/>
              <a:t>Principais</a:t>
            </a:r>
            <a:r>
              <a:rPr lang="en-IE" dirty="0"/>
              <a:t> </a:t>
            </a:r>
            <a:r>
              <a:rPr lang="en-IE" dirty="0" err="1"/>
              <a:t>Comandos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2AF18-CE6D-41E9-BA18-CE3FA2430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E" sz="1400" b="1" dirty="0">
                <a:solidFill>
                  <a:srgbClr val="FF0000"/>
                </a:solidFill>
              </a:rPr>
              <a:t>Git clone:</a:t>
            </a:r>
          </a:p>
          <a:p>
            <a:pPr lvl="1"/>
            <a:r>
              <a:rPr lang="en-IE" sz="1400" i="1" dirty="0"/>
              <a:t>git clone </a:t>
            </a:r>
            <a:r>
              <a:rPr lang="en-IE" sz="1400" i="1" dirty="0" err="1"/>
              <a:t>repo_url</a:t>
            </a:r>
            <a:endParaRPr lang="en-IE" sz="1400" i="1" dirty="0"/>
          </a:p>
          <a:p>
            <a:r>
              <a:rPr lang="en-IE" sz="1400" b="1" dirty="0" err="1"/>
              <a:t>Criar</a:t>
            </a:r>
            <a:r>
              <a:rPr lang="en-IE" sz="1400" b="1" dirty="0"/>
              <a:t> </a:t>
            </a:r>
            <a:r>
              <a:rPr lang="en-IE" sz="1400" b="1" dirty="0" err="1"/>
              <a:t>uma</a:t>
            </a:r>
            <a:r>
              <a:rPr lang="en-IE" sz="1400" b="1" dirty="0"/>
              <a:t> nova branch a </a:t>
            </a:r>
            <a:r>
              <a:rPr lang="en-IE" sz="1400" b="1" dirty="0" err="1"/>
              <a:t>partir</a:t>
            </a:r>
            <a:r>
              <a:rPr lang="en-IE" sz="1400" b="1" dirty="0"/>
              <a:t> de </a:t>
            </a:r>
            <a:r>
              <a:rPr lang="en-IE" sz="1400" b="1" dirty="0" err="1"/>
              <a:t>uma</a:t>
            </a:r>
            <a:r>
              <a:rPr lang="en-IE" sz="1400" b="1" dirty="0"/>
              <a:t> </a:t>
            </a:r>
            <a:r>
              <a:rPr lang="en-IE" sz="1400" b="1" dirty="0" err="1"/>
              <a:t>existente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checkout –b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Trocar branch:</a:t>
            </a:r>
          </a:p>
          <a:p>
            <a:pPr lvl="1"/>
            <a:r>
              <a:rPr lang="en-IE" sz="1400" i="1" dirty="0"/>
              <a:t>git checkout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/>
              <a:t>Adicionar</a:t>
            </a:r>
            <a:r>
              <a:rPr lang="en-IE" sz="1400" b="1" dirty="0"/>
              <a:t> </a:t>
            </a:r>
            <a:r>
              <a:rPr lang="en-IE" sz="1400" b="1" dirty="0" err="1"/>
              <a:t>arquivos</a:t>
            </a:r>
            <a:r>
              <a:rPr lang="en-IE" sz="1400" b="1" dirty="0"/>
              <a:t> </a:t>
            </a:r>
            <a:r>
              <a:rPr lang="en-IE" sz="1400" b="1" dirty="0" err="1"/>
              <a:t>em</a:t>
            </a:r>
            <a:r>
              <a:rPr lang="en-IE" sz="1400" b="1" dirty="0"/>
              <a:t> um commit:</a:t>
            </a:r>
          </a:p>
          <a:p>
            <a:pPr lvl="1"/>
            <a:r>
              <a:rPr lang="en-IE" sz="1400" i="1" dirty="0"/>
              <a:t>git add .</a:t>
            </a:r>
          </a:p>
          <a:p>
            <a:pPr lvl="1"/>
            <a:r>
              <a:rPr lang="en-IE" sz="1400" i="1" dirty="0"/>
              <a:t>git </a:t>
            </a:r>
            <a:r>
              <a:rPr lang="en-IE" sz="1400" i="1" dirty="0" err="1"/>
              <a:t>gui</a:t>
            </a:r>
            <a:r>
              <a:rPr lang="en-IE" sz="1400" i="1" dirty="0"/>
              <a:t> (interface)</a:t>
            </a:r>
          </a:p>
          <a:p>
            <a:r>
              <a:rPr lang="en-IE" sz="1400" b="1" dirty="0"/>
              <a:t>Fazer um commit:</a:t>
            </a:r>
          </a:p>
          <a:p>
            <a:pPr lvl="1"/>
            <a:r>
              <a:rPr lang="en-IE" sz="1400" i="1" dirty="0"/>
              <a:t>git commit –m “Commit message” </a:t>
            </a:r>
          </a:p>
          <a:p>
            <a:r>
              <a:rPr lang="en-IE" sz="1400" b="1" dirty="0" err="1"/>
              <a:t>Enviar</a:t>
            </a:r>
            <a:r>
              <a:rPr lang="en-IE" sz="1400" b="1" dirty="0"/>
              <a:t> </a:t>
            </a:r>
            <a:r>
              <a:rPr lang="en-IE" sz="1400" b="1" dirty="0" err="1"/>
              <a:t>mudanças</a:t>
            </a:r>
            <a:r>
              <a:rPr lang="en-IE" sz="1400" b="1" dirty="0"/>
              <a:t> para um </a:t>
            </a:r>
            <a:r>
              <a:rPr lang="en-IE" sz="1400" b="1" dirty="0" err="1"/>
              <a:t>repositório</a:t>
            </a:r>
            <a:r>
              <a:rPr lang="en-IE" sz="1400" b="1" dirty="0"/>
              <a:t> </a:t>
            </a:r>
            <a:r>
              <a:rPr lang="en-IE" sz="1400" b="1" dirty="0" err="1"/>
              <a:t>remoto</a:t>
            </a:r>
            <a:r>
              <a:rPr lang="en-IE" sz="1400" b="1" dirty="0"/>
              <a:t>:</a:t>
            </a:r>
          </a:p>
          <a:p>
            <a:pPr lvl="1"/>
            <a:r>
              <a:rPr lang="en-IE" sz="1400" i="1" dirty="0"/>
              <a:t>git push </a:t>
            </a:r>
            <a:r>
              <a:rPr lang="en-IE" sz="1400" i="1" dirty="0" err="1"/>
              <a:t>repo_name</a:t>
            </a:r>
            <a:r>
              <a:rPr lang="en-IE" sz="1400" i="1" dirty="0"/>
              <a:t> 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r>
              <a:rPr lang="en-IE" sz="1400" b="1" dirty="0" err="1">
                <a:solidFill>
                  <a:srgbClr val="FF0000"/>
                </a:solidFill>
              </a:rPr>
              <a:t>Sincronizar</a:t>
            </a:r>
            <a:r>
              <a:rPr lang="en-IE" sz="1400" b="1" dirty="0">
                <a:solidFill>
                  <a:srgbClr val="FF0000"/>
                </a:solidFill>
              </a:rPr>
              <a:t> o repo local com o </a:t>
            </a:r>
            <a:r>
              <a:rPr lang="en-IE" sz="1400" b="1" dirty="0" err="1">
                <a:solidFill>
                  <a:srgbClr val="FF0000"/>
                </a:solidFill>
              </a:rPr>
              <a:t>remoto</a:t>
            </a:r>
            <a:r>
              <a:rPr lang="en-IE" sz="1400" b="1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IE" sz="1400" i="1" dirty="0"/>
              <a:t>git fetch </a:t>
            </a:r>
            <a:r>
              <a:rPr lang="en-IE" sz="1400" i="1" dirty="0" err="1"/>
              <a:t>remote_repo_name</a:t>
            </a:r>
            <a:endParaRPr lang="en-IE" sz="1400" i="1" dirty="0"/>
          </a:p>
          <a:p>
            <a:r>
              <a:rPr lang="en-IE" sz="1400" b="1" dirty="0">
                <a:solidFill>
                  <a:srgbClr val="FF0000"/>
                </a:solidFill>
              </a:rPr>
              <a:t>Rebase </a:t>
            </a:r>
            <a:r>
              <a:rPr lang="en-IE" sz="1400" b="1" dirty="0" err="1">
                <a:solidFill>
                  <a:srgbClr val="FF0000"/>
                </a:solidFill>
              </a:rPr>
              <a:t>uma</a:t>
            </a:r>
            <a:r>
              <a:rPr lang="en-IE" sz="1400" b="1" dirty="0">
                <a:solidFill>
                  <a:srgbClr val="FF0000"/>
                </a:solidFill>
              </a:rPr>
              <a:t> branch:</a:t>
            </a:r>
          </a:p>
          <a:p>
            <a:pPr lvl="1"/>
            <a:r>
              <a:rPr lang="en-IE" sz="1400" i="1" dirty="0"/>
              <a:t>git rebase </a:t>
            </a:r>
            <a:r>
              <a:rPr lang="en-IE" sz="1400" i="1" dirty="0" err="1"/>
              <a:t>repo_name</a:t>
            </a:r>
            <a:r>
              <a:rPr lang="en-IE" sz="1400" i="1" dirty="0"/>
              <a:t>/</a:t>
            </a:r>
            <a:r>
              <a:rPr lang="en-IE" sz="1400" i="1" dirty="0" err="1"/>
              <a:t>branch_name</a:t>
            </a:r>
            <a:endParaRPr lang="en-IE" sz="1400" i="1" dirty="0"/>
          </a:p>
          <a:p>
            <a:pPr marL="457200" lvl="1" indent="0">
              <a:buNone/>
            </a:pPr>
            <a:r>
              <a:rPr lang="en-IE" sz="1400" i="1" dirty="0"/>
              <a:t>  </a:t>
            </a:r>
          </a:p>
          <a:p>
            <a:pPr marL="0" indent="0">
              <a:buNone/>
            </a:pP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993039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4EA2-BA61-4883-9BF4-1115ADC5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911F8-A525-4244-897A-54CFA5D9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Clone o repositório das aulas em sua máquina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Mude para a branch algoritmos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Sincronize o seu repositório local com o remoto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Rebaseie sua branch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685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algoritmos e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URI Online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UVA Judge</a:t>
            </a:r>
            <a:endParaRPr lang="pt-BR" dirty="0"/>
          </a:p>
          <a:p>
            <a:pPr lvl="1"/>
            <a:r>
              <a:rPr lang="pt-BR" dirty="0"/>
              <a:t>Tempo dedicado durante a aula</a:t>
            </a:r>
          </a:p>
          <a:p>
            <a:r>
              <a:rPr lang="pt-BR" dirty="0"/>
              <a:t>Avaliação do curso</a:t>
            </a: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5"/>
              </a:rPr>
              <a:t>Autoavaliação</a:t>
            </a:r>
            <a:endParaRPr lang="en-IE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lvl="1"/>
            <a:r>
              <a:rPr lang="en-IE" b="0" i="0" dirty="0">
                <a:solidFill>
                  <a:srgbClr val="1D1C1D"/>
                </a:solidFill>
                <a:effectLst/>
                <a:latin typeface="Slack-Lato"/>
                <a:hlinkClick r:id="rId6"/>
              </a:rPr>
              <a:t>Aluno - Professor</a:t>
            </a:r>
            <a:endParaRPr lang="pt-BR" dirty="0"/>
          </a:p>
          <a:p>
            <a:r>
              <a:rPr lang="pt-BR" dirty="0"/>
              <a:t>Avaliação do aluno</a:t>
            </a:r>
          </a:p>
          <a:p>
            <a:pPr lvl="1"/>
            <a:r>
              <a:rPr lang="en-IE" dirty="0" err="1"/>
              <a:t>Exercícios</a:t>
            </a:r>
            <a:r>
              <a:rPr lang="en-IE" dirty="0"/>
              <a:t> </a:t>
            </a:r>
            <a:r>
              <a:rPr lang="en-IE" dirty="0" err="1"/>
              <a:t>em</a:t>
            </a:r>
            <a:r>
              <a:rPr lang="en-IE" dirty="0"/>
              <a:t> </a:t>
            </a:r>
            <a:r>
              <a:rPr lang="en-IE" dirty="0" err="1"/>
              <a:t>sala</a:t>
            </a:r>
            <a:endParaRPr lang="en-IE" dirty="0"/>
          </a:p>
          <a:p>
            <a:pPr lvl="1"/>
            <a:r>
              <a:rPr lang="en-IE" dirty="0" err="1"/>
              <a:t>Desafio</a:t>
            </a:r>
            <a:r>
              <a:rPr lang="en-IE" dirty="0"/>
              <a:t> de </a:t>
            </a:r>
            <a:r>
              <a:rPr lang="en-IE" dirty="0" err="1"/>
              <a:t>programação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FE4CD-CC77-43DC-9156-CE5D58491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HackerRank</a:t>
            </a:r>
            <a:r>
              <a:rPr lang="en-IE" dirty="0"/>
              <a:t> Contests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C7DAE-CFE8-4F02-8254-11F6A35B8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Utilizaremos as </a:t>
            </a:r>
            <a:r>
              <a:rPr lang="en-IE" i="1" dirty="0"/>
              <a:t>contests</a:t>
            </a:r>
            <a:r>
              <a:rPr lang="en-IE" dirty="0"/>
              <a:t> (</a:t>
            </a:r>
            <a:r>
              <a:rPr lang="en-IE" dirty="0" err="1"/>
              <a:t>competições</a:t>
            </a:r>
            <a:r>
              <a:rPr lang="en-IE" dirty="0"/>
              <a:t>) do </a:t>
            </a:r>
            <a:r>
              <a:rPr lang="en-IE" dirty="0" err="1"/>
              <a:t>HackerRank</a:t>
            </a:r>
            <a:r>
              <a:rPr lang="en-IE" dirty="0"/>
              <a:t> para </a:t>
            </a:r>
            <a:r>
              <a:rPr lang="en-IE" dirty="0" err="1"/>
              <a:t>fazer</a:t>
            </a:r>
            <a:r>
              <a:rPr lang="en-IE" dirty="0"/>
              <a:t> </a:t>
            </a:r>
            <a:r>
              <a:rPr lang="en-IE" dirty="0" err="1"/>
              <a:t>exercícios</a:t>
            </a:r>
            <a:endParaRPr lang="en-IE" dirty="0"/>
          </a:p>
          <a:p>
            <a:endParaRPr lang="en-IE" dirty="0"/>
          </a:p>
          <a:p>
            <a:pPr lvl="1"/>
            <a:r>
              <a:rPr lang="en-IE" dirty="0">
                <a:hlinkClick r:id="rId2"/>
              </a:rPr>
              <a:t>LinearDS</a:t>
            </a:r>
            <a:endParaRPr lang="en-IE" dirty="0"/>
          </a:p>
          <a:p>
            <a:pPr lvl="1"/>
            <a:r>
              <a:rPr lang="en-IE" dirty="0">
                <a:hlinkClick r:id="rId3"/>
              </a:rPr>
              <a:t>TressDS</a:t>
            </a:r>
            <a:endParaRPr lang="en-IE" dirty="0"/>
          </a:p>
          <a:p>
            <a:pPr lvl="1"/>
            <a:r>
              <a:rPr lang="en-IE" dirty="0">
                <a:hlinkClick r:id="rId4"/>
              </a:rPr>
              <a:t>SortingSearchProbs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8939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Introdução</a:t>
            </a:r>
          </a:p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</a:t>
            </a:r>
          </a:p>
          <a:p>
            <a:pPr lvl="1"/>
            <a:r>
              <a:rPr lang="pt-BR" dirty="0"/>
              <a:t>Estruturas lineares</a:t>
            </a:r>
          </a:p>
          <a:p>
            <a:pPr lvl="1"/>
            <a:r>
              <a:rPr lang="pt-BR" dirty="0"/>
              <a:t>Grafos</a:t>
            </a:r>
          </a:p>
          <a:p>
            <a:pPr lvl="1"/>
            <a:r>
              <a:rPr lang="pt-BR" dirty="0"/>
              <a:t>Árvores</a:t>
            </a:r>
          </a:p>
          <a:p>
            <a:pPr lvl="1"/>
            <a:r>
              <a:rPr lang="pt-BR" dirty="0"/>
              <a:t>Dicionários e conjuntos</a:t>
            </a:r>
          </a:p>
          <a:p>
            <a:r>
              <a:rPr lang="pt-BR" dirty="0"/>
              <a:t>Busca e Ordenação</a:t>
            </a:r>
          </a:p>
          <a:p>
            <a:pPr lvl="1"/>
            <a:r>
              <a:rPr lang="pt-BR" dirty="0"/>
              <a:t>Principais algoritmos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ADD79-F42E-47E8-BA1F-C05447038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 extra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20A7A-E65C-4986-8BB8-CC1F49E4C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3132961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392</Words>
  <Application>Microsoft Office PowerPoint</Application>
  <PresentationFormat>Widescreen</PresentationFormat>
  <Paragraphs>98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Arial</vt:lpstr>
      <vt:lpstr>Calibri</vt:lpstr>
      <vt:lpstr>Calibri Light</vt:lpstr>
      <vt:lpstr>Slack-Lato</vt:lpstr>
      <vt:lpstr>Office Theme</vt:lpstr>
      <vt:lpstr>814 Data Science Degree</vt:lpstr>
      <vt:lpstr>What's the craic?</vt:lpstr>
      <vt:lpstr>Apresentações</vt:lpstr>
      <vt:lpstr>Organização do Curso</vt:lpstr>
      <vt:lpstr>HackerRank Contests</vt:lpstr>
      <vt:lpstr>Ementa</vt:lpstr>
      <vt:lpstr>Instalação</vt:lpstr>
      <vt:lpstr>Material de Aula</vt:lpstr>
      <vt:lpstr>Conteúdo extra</vt:lpstr>
      <vt:lpstr>Git – O que é?</vt:lpstr>
      <vt:lpstr>Git – O que é?</vt:lpstr>
      <vt:lpstr>Git – Principais Comandos</vt:lpstr>
      <vt:lpstr>Exercícios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Luiz Catarcione</cp:lastModifiedBy>
  <cp:revision>15</cp:revision>
  <dcterms:created xsi:type="dcterms:W3CDTF">2021-09-08T10:43:12Z</dcterms:created>
  <dcterms:modified xsi:type="dcterms:W3CDTF">2021-12-02T22:19:02Z</dcterms:modified>
</cp:coreProperties>
</file>

<file path=docProps/thumbnail.jpeg>
</file>